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4/27/12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4/27/12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4/27/12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4/27/12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4/27/12</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4/27/12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4/27/12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4/27/12</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4/27/12</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4/27/12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4/27/12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4/27/12</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4/27/12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4/27/12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4/27/12</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4/27/12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4/27/12</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rcRect l="27576" r="27576"/>
          <a:stretch>
            <a:fillRect/>
          </a:stretch>
        </p:blipFill>
        <p:spPr/>
      </p:pic>
      <p:sp>
        <p:nvSpPr>
          <p:cNvPr id="6" name="Text Placeholder 5"/>
          <p:cNvSpPr>
            <a:spLocks noGrp="1"/>
          </p:cNvSpPr>
          <p:nvPr>
            <p:ph type="body" sz="half" idx="2"/>
          </p:nvPr>
        </p:nvSpPr>
        <p:spPr>
          <a:xfrm>
            <a:off x="498518" y="571929"/>
            <a:ext cx="7558960" cy="774700"/>
          </a:xfrm>
        </p:spPr>
        <p:txBody>
          <a:bodyPr/>
          <a:lstStyle/>
          <a:p>
            <a:r>
              <a:rPr lang="en-US" dirty="0"/>
              <a:t>This step by step tutorial demonstrates drawing a keyboard illustration using rectangles, grids, move and transform effects.</a:t>
            </a:r>
          </a:p>
          <a:p>
            <a:endParaRPr lang="en-US" dirty="0"/>
          </a:p>
          <a:p>
            <a:endParaRPr lang="en-US" dirty="0"/>
          </a:p>
        </p:txBody>
      </p:sp>
    </p:spTree>
    <p:extLst>
      <p:ext uri="{BB962C8B-B14F-4D97-AF65-F5344CB8AC3E}">
        <p14:creationId xmlns:p14="http://schemas.microsoft.com/office/powerpoint/2010/main" val="588927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570008"/>
            <a:ext cx="7556313" cy="1248861"/>
          </a:xfrm>
        </p:spPr>
        <p:txBody>
          <a:bodyPr/>
          <a:lstStyle/>
          <a:p>
            <a:r>
              <a:rPr lang="en-US" dirty="0"/>
              <a:t>With the white rectangle selected, go to the Transform Panel and position the lower left corner to X: 16 </a:t>
            </a:r>
            <a:r>
              <a:rPr lang="en-US" dirty="0" err="1"/>
              <a:t>px</a:t>
            </a:r>
            <a:r>
              <a:rPr lang="en-US" dirty="0"/>
              <a:t> and Y: 16 </a:t>
            </a:r>
            <a:r>
              <a:rPr lang="en-US" dirty="0" err="1"/>
              <a:t>px</a:t>
            </a:r>
            <a:r>
              <a:rPr lang="en-US" dirty="0"/>
              <a:t>, as shown below.</a:t>
            </a:r>
            <a:endParaRPr lang="en-US" dirty="0"/>
          </a:p>
        </p:txBody>
      </p:sp>
      <p:pic>
        <p:nvPicPr>
          <p:cNvPr id="4" name="Picture 3"/>
          <p:cNvPicPr>
            <a:picLocks noChangeAspect="1"/>
          </p:cNvPicPr>
          <p:nvPr/>
        </p:nvPicPr>
        <p:blipFill>
          <a:blip r:embed="rId2"/>
          <a:stretch>
            <a:fillRect/>
          </a:stretch>
        </p:blipFill>
        <p:spPr>
          <a:xfrm>
            <a:off x="3162300" y="2717800"/>
            <a:ext cx="2819400" cy="1422400"/>
          </a:xfrm>
          <a:prstGeom prst="rect">
            <a:avLst/>
          </a:prstGeom>
        </p:spPr>
      </p:pic>
    </p:spTree>
    <p:extLst>
      <p:ext uri="{BB962C8B-B14F-4D97-AF65-F5344CB8AC3E}">
        <p14:creationId xmlns:p14="http://schemas.microsoft.com/office/powerpoint/2010/main" val="4071575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68253"/>
            <a:ext cx="7556313" cy="1797658"/>
          </a:xfrm>
        </p:spPr>
        <p:txBody>
          <a:bodyPr/>
          <a:lstStyle/>
          <a:p>
            <a:r>
              <a:rPr lang="en-US" dirty="0"/>
              <a:t>Round the edges of the key slightly by selecting from the menu </a:t>
            </a:r>
            <a:r>
              <a:rPr lang="en-US" b="1" dirty="0"/>
              <a:t>Effect, Convert to Shape, Rounded Rectangle</a:t>
            </a:r>
            <a:r>
              <a:rPr lang="en-US" dirty="0"/>
              <a:t>. Using the same width and height dimensions of the original rectangle for the Absolute values, set the rectangle to Width: 9 </a:t>
            </a:r>
            <a:r>
              <a:rPr lang="en-US" dirty="0" err="1"/>
              <a:t>px</a:t>
            </a:r>
            <a:r>
              <a:rPr lang="en-US" dirty="0"/>
              <a:t> and Height: 50 </a:t>
            </a:r>
            <a:r>
              <a:rPr lang="en-US" dirty="0" err="1"/>
              <a:t>px</a:t>
            </a:r>
            <a:r>
              <a:rPr lang="en-US" dirty="0"/>
              <a:t>, with a corner radius of 2 </a:t>
            </a:r>
            <a:r>
              <a:rPr lang="en-US" dirty="0" err="1"/>
              <a:t>px</a:t>
            </a:r>
            <a:r>
              <a:rPr lang="en-US" dirty="0"/>
              <a:t>. Press OK.</a:t>
            </a:r>
            <a:endParaRPr lang="en-US" dirty="0"/>
          </a:p>
        </p:txBody>
      </p:sp>
      <p:pic>
        <p:nvPicPr>
          <p:cNvPr id="4" name="Picture 3"/>
          <p:cNvPicPr>
            <a:picLocks noChangeAspect="1"/>
          </p:cNvPicPr>
          <p:nvPr/>
        </p:nvPicPr>
        <p:blipFill>
          <a:blip r:embed="rId2"/>
          <a:stretch>
            <a:fillRect/>
          </a:stretch>
        </p:blipFill>
        <p:spPr>
          <a:xfrm>
            <a:off x="313553" y="1845324"/>
            <a:ext cx="7364303" cy="4639841"/>
          </a:xfrm>
          <a:prstGeom prst="rect">
            <a:avLst/>
          </a:prstGeom>
        </p:spPr>
      </p:pic>
    </p:spTree>
    <p:extLst>
      <p:ext uri="{BB962C8B-B14F-4D97-AF65-F5344CB8AC3E}">
        <p14:creationId xmlns:p14="http://schemas.microsoft.com/office/powerpoint/2010/main" val="167815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303450"/>
            <a:ext cx="7556313" cy="2142616"/>
          </a:xfrm>
        </p:spPr>
        <p:txBody>
          <a:bodyPr/>
          <a:lstStyle/>
          <a:p>
            <a:r>
              <a:rPr lang="en-US" dirty="0"/>
              <a:t>With the white key selected, make duplicates of the key using the menu option </a:t>
            </a:r>
            <a:r>
              <a:rPr lang="en-US" b="1" dirty="0"/>
              <a:t>Effect, Distort &amp; Transform, Transform</a:t>
            </a:r>
            <a:r>
              <a:rPr lang="en-US" dirty="0"/>
              <a:t>. In the Move section, set the Horizontal to 9 </a:t>
            </a:r>
            <a:r>
              <a:rPr lang="en-US" dirty="0" err="1"/>
              <a:t>px</a:t>
            </a:r>
            <a:r>
              <a:rPr lang="en-US" dirty="0"/>
              <a:t>, make sure the Vertical is set to 0 </a:t>
            </a:r>
            <a:r>
              <a:rPr lang="en-US" dirty="0" err="1"/>
              <a:t>px</a:t>
            </a:r>
            <a:r>
              <a:rPr lang="en-US" dirty="0"/>
              <a:t>, set number of copies to 51, and check the Preview box to confirm that the keys appear as below. Press OK.</a:t>
            </a:r>
            <a:endParaRPr lang="en-US" dirty="0"/>
          </a:p>
        </p:txBody>
      </p:sp>
      <p:pic>
        <p:nvPicPr>
          <p:cNvPr id="4" name="Picture 3"/>
          <p:cNvPicPr>
            <a:picLocks noChangeAspect="1"/>
          </p:cNvPicPr>
          <p:nvPr/>
        </p:nvPicPr>
        <p:blipFill>
          <a:blip r:embed="rId2"/>
          <a:stretch>
            <a:fillRect/>
          </a:stretch>
        </p:blipFill>
        <p:spPr>
          <a:xfrm>
            <a:off x="1159826" y="2132468"/>
            <a:ext cx="7207193" cy="4540855"/>
          </a:xfrm>
          <a:prstGeom prst="rect">
            <a:avLst/>
          </a:prstGeom>
        </p:spPr>
      </p:pic>
    </p:spTree>
    <p:extLst>
      <p:ext uri="{BB962C8B-B14F-4D97-AF65-F5344CB8AC3E}">
        <p14:creationId xmlns:p14="http://schemas.microsoft.com/office/powerpoint/2010/main" val="1972224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293301"/>
            <a:ext cx="7556313" cy="1687899"/>
          </a:xfrm>
        </p:spPr>
        <p:txBody>
          <a:bodyPr/>
          <a:lstStyle/>
          <a:p>
            <a:r>
              <a:rPr lang="en-US" dirty="0"/>
              <a:t>Create a rectangle to cover the rounded edges of the top of the keys. With no objects selected, select the Rectangle Tool and set the fill to black and stroke to none as shown in the Toolbox below. Click once on the </a:t>
            </a:r>
            <a:r>
              <a:rPr lang="en-US" dirty="0" err="1"/>
              <a:t>artboard</a:t>
            </a:r>
            <a:r>
              <a:rPr lang="en-US" dirty="0"/>
              <a:t> and define a rectangle 470 </a:t>
            </a:r>
            <a:r>
              <a:rPr lang="en-US" dirty="0" err="1"/>
              <a:t>px</a:t>
            </a:r>
            <a:r>
              <a:rPr lang="en-US" dirty="0"/>
              <a:t> wide by 5 </a:t>
            </a:r>
            <a:r>
              <a:rPr lang="en-US" dirty="0" err="1"/>
              <a:t>px</a:t>
            </a:r>
            <a:r>
              <a:rPr lang="en-US" dirty="0"/>
              <a:t> height. Press OK.</a:t>
            </a:r>
            <a:endParaRPr lang="en-US" dirty="0"/>
          </a:p>
        </p:txBody>
      </p:sp>
      <p:pic>
        <p:nvPicPr>
          <p:cNvPr id="4" name="Picture 3"/>
          <p:cNvPicPr>
            <a:picLocks noChangeAspect="1"/>
          </p:cNvPicPr>
          <p:nvPr/>
        </p:nvPicPr>
        <p:blipFill>
          <a:blip r:embed="rId2"/>
          <a:stretch>
            <a:fillRect/>
          </a:stretch>
        </p:blipFill>
        <p:spPr>
          <a:xfrm>
            <a:off x="356861" y="2169359"/>
            <a:ext cx="8314385" cy="4492751"/>
          </a:xfrm>
          <a:prstGeom prst="rect">
            <a:avLst/>
          </a:prstGeom>
        </p:spPr>
      </p:pic>
    </p:spTree>
    <p:extLst>
      <p:ext uri="{BB962C8B-B14F-4D97-AF65-F5344CB8AC3E}">
        <p14:creationId xmlns:p14="http://schemas.microsoft.com/office/powerpoint/2010/main" val="354219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397529"/>
            <a:ext cx="7556313" cy="1217501"/>
          </a:xfrm>
        </p:spPr>
        <p:txBody>
          <a:bodyPr>
            <a:normAutofit fontScale="70000" lnSpcReduction="20000"/>
          </a:bodyPr>
          <a:lstStyle/>
          <a:p>
            <a:r>
              <a:rPr lang="en-US" dirty="0"/>
              <a:t>Position the strip above the keys to cover the rounded edges at the top. Using the Transform Panel, set the bottom center position to X: 250 </a:t>
            </a:r>
            <a:r>
              <a:rPr lang="en-US" dirty="0" err="1"/>
              <a:t>px</a:t>
            </a:r>
            <a:r>
              <a:rPr lang="en-US" dirty="0"/>
              <a:t> and Y: 62 </a:t>
            </a:r>
            <a:r>
              <a:rPr lang="en-US" dirty="0" err="1"/>
              <a:t>px</a:t>
            </a:r>
            <a:r>
              <a:rPr lang="en-US" dirty="0" smtClean="0"/>
              <a:t>.</a:t>
            </a:r>
          </a:p>
          <a:p>
            <a:r>
              <a:rPr lang="en-US" dirty="0"/>
              <a:t>Lock this layer and a new layer will be created to draw the black keys in the next step.</a:t>
            </a:r>
            <a:endParaRPr lang="en-US" dirty="0"/>
          </a:p>
        </p:txBody>
      </p:sp>
      <p:pic>
        <p:nvPicPr>
          <p:cNvPr id="4" name="Picture 3"/>
          <p:cNvPicPr>
            <a:picLocks noChangeAspect="1"/>
          </p:cNvPicPr>
          <p:nvPr/>
        </p:nvPicPr>
        <p:blipFill>
          <a:blip r:embed="rId2"/>
          <a:stretch>
            <a:fillRect/>
          </a:stretch>
        </p:blipFill>
        <p:spPr>
          <a:xfrm>
            <a:off x="0" y="2336800"/>
            <a:ext cx="8930294" cy="3558846"/>
          </a:xfrm>
          <a:prstGeom prst="rect">
            <a:avLst/>
          </a:prstGeom>
        </p:spPr>
      </p:pic>
    </p:spTree>
    <p:extLst>
      <p:ext uri="{BB962C8B-B14F-4D97-AF65-F5344CB8AC3E}">
        <p14:creationId xmlns:p14="http://schemas.microsoft.com/office/powerpoint/2010/main" val="1544484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209371"/>
            <a:ext cx="7556313" cy="1139102"/>
          </a:xfrm>
        </p:spPr>
        <p:txBody>
          <a:bodyPr/>
          <a:lstStyle/>
          <a:p>
            <a:r>
              <a:rPr lang="en-US" b="1" dirty="0"/>
              <a:t>4. Draw the black keys</a:t>
            </a:r>
          </a:p>
          <a:p>
            <a:r>
              <a:rPr lang="en-US" dirty="0"/>
              <a:t>Create a new layer named “black keys” as shown below.</a:t>
            </a:r>
          </a:p>
          <a:p>
            <a:endParaRPr lang="en-US" dirty="0"/>
          </a:p>
        </p:txBody>
      </p:sp>
      <p:pic>
        <p:nvPicPr>
          <p:cNvPr id="4" name="Picture 3"/>
          <p:cNvPicPr>
            <a:picLocks noChangeAspect="1"/>
          </p:cNvPicPr>
          <p:nvPr/>
        </p:nvPicPr>
        <p:blipFill>
          <a:blip r:embed="rId2"/>
          <a:stretch>
            <a:fillRect/>
          </a:stretch>
        </p:blipFill>
        <p:spPr>
          <a:xfrm>
            <a:off x="3162299" y="1834549"/>
            <a:ext cx="4146277" cy="2857569"/>
          </a:xfrm>
          <a:prstGeom prst="rect">
            <a:avLst/>
          </a:prstGeom>
        </p:spPr>
      </p:pic>
    </p:spTree>
    <p:extLst>
      <p:ext uri="{BB962C8B-B14F-4D97-AF65-F5344CB8AC3E}">
        <p14:creationId xmlns:p14="http://schemas.microsoft.com/office/powerpoint/2010/main" val="1636399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240731"/>
            <a:ext cx="7556313" cy="2048536"/>
          </a:xfrm>
        </p:spPr>
        <p:txBody>
          <a:bodyPr/>
          <a:lstStyle/>
          <a:p>
            <a:r>
              <a:rPr lang="en-US" dirty="0"/>
              <a:t>Draw the first black key.</a:t>
            </a:r>
          </a:p>
          <a:p>
            <a:r>
              <a:rPr lang="en-US" dirty="0"/>
              <a:t>With no objects selected, Select the Rectangle Tool and set the fill to black and stroke to none as shown in the Toolbox below. Click once on the </a:t>
            </a:r>
            <a:r>
              <a:rPr lang="en-US" dirty="0" err="1"/>
              <a:t>artboard</a:t>
            </a:r>
            <a:r>
              <a:rPr lang="en-US" dirty="0"/>
              <a:t> and define a rectangle 5 </a:t>
            </a:r>
            <a:r>
              <a:rPr lang="en-US" dirty="0" err="1"/>
              <a:t>px</a:t>
            </a:r>
            <a:r>
              <a:rPr lang="en-US" dirty="0"/>
              <a:t> wide by 30 </a:t>
            </a:r>
            <a:r>
              <a:rPr lang="en-US" dirty="0" err="1"/>
              <a:t>px</a:t>
            </a:r>
            <a:r>
              <a:rPr lang="en-US" dirty="0"/>
              <a:t> height. Press OK.</a:t>
            </a:r>
          </a:p>
          <a:p>
            <a:endParaRPr lang="en-US" dirty="0"/>
          </a:p>
        </p:txBody>
      </p:sp>
      <p:pic>
        <p:nvPicPr>
          <p:cNvPr id="4" name="Picture 3"/>
          <p:cNvPicPr>
            <a:picLocks noChangeAspect="1"/>
          </p:cNvPicPr>
          <p:nvPr/>
        </p:nvPicPr>
        <p:blipFill>
          <a:blip r:embed="rId2"/>
          <a:stretch>
            <a:fillRect/>
          </a:stretch>
        </p:blipFill>
        <p:spPr>
          <a:xfrm>
            <a:off x="767885" y="2289267"/>
            <a:ext cx="7761664" cy="4194083"/>
          </a:xfrm>
          <a:prstGeom prst="rect">
            <a:avLst/>
          </a:prstGeom>
        </p:spPr>
      </p:pic>
    </p:spTree>
    <p:extLst>
      <p:ext uri="{BB962C8B-B14F-4D97-AF65-F5344CB8AC3E}">
        <p14:creationId xmlns:p14="http://schemas.microsoft.com/office/powerpoint/2010/main" val="962691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21212"/>
            <a:ext cx="7556313" cy="2064216"/>
          </a:xfrm>
        </p:spPr>
        <p:txBody>
          <a:bodyPr/>
          <a:lstStyle/>
          <a:p>
            <a:r>
              <a:rPr lang="en-US" dirty="0"/>
              <a:t>Position the black key.</a:t>
            </a:r>
          </a:p>
          <a:p>
            <a:r>
              <a:rPr lang="en-US" dirty="0"/>
              <a:t>With the black key selected, use the Transform Panel to position it. Set the top center position to X: 25.5 </a:t>
            </a:r>
            <a:r>
              <a:rPr lang="en-US" dirty="0" err="1"/>
              <a:t>px</a:t>
            </a:r>
            <a:r>
              <a:rPr lang="en-US" dirty="0"/>
              <a:t> and Y: 62 </a:t>
            </a:r>
            <a:r>
              <a:rPr lang="en-US" dirty="0" err="1"/>
              <a:t>px</a:t>
            </a:r>
            <a:r>
              <a:rPr lang="en-US" dirty="0"/>
              <a:t>. The next few steps will set up a group of keys that can be duplicated across.</a:t>
            </a:r>
            <a:endParaRPr lang="en-US" dirty="0"/>
          </a:p>
        </p:txBody>
      </p:sp>
      <p:pic>
        <p:nvPicPr>
          <p:cNvPr id="4" name="Picture 3"/>
          <p:cNvPicPr>
            <a:picLocks noChangeAspect="1"/>
          </p:cNvPicPr>
          <p:nvPr/>
        </p:nvPicPr>
        <p:blipFill>
          <a:blip r:embed="rId2"/>
          <a:stretch>
            <a:fillRect/>
          </a:stretch>
        </p:blipFill>
        <p:spPr>
          <a:xfrm>
            <a:off x="231449" y="2879636"/>
            <a:ext cx="8724740" cy="3266887"/>
          </a:xfrm>
          <a:prstGeom prst="rect">
            <a:avLst/>
          </a:prstGeom>
        </p:spPr>
      </p:pic>
    </p:spTree>
    <p:extLst>
      <p:ext uri="{BB962C8B-B14F-4D97-AF65-F5344CB8AC3E}">
        <p14:creationId xmlns:p14="http://schemas.microsoft.com/office/powerpoint/2010/main" val="1878985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note</a:t>
            </a:r>
            <a:endParaRPr lang="en-US" dirty="0"/>
          </a:p>
        </p:txBody>
      </p:sp>
      <p:sp>
        <p:nvSpPr>
          <p:cNvPr id="3" name="Content Placeholder 2"/>
          <p:cNvSpPr>
            <a:spLocks noGrp="1"/>
          </p:cNvSpPr>
          <p:nvPr>
            <p:ph idx="1"/>
          </p:nvPr>
        </p:nvSpPr>
        <p:spPr/>
        <p:txBody>
          <a:bodyPr/>
          <a:lstStyle/>
          <a:p>
            <a:r>
              <a:rPr lang="en-US" dirty="0" smtClean="0"/>
              <a:t>You don’t have to use the transform panel to move the shapes. You can just copy the shapes, and move them to the correct position. Just select the shape, hit enter, and then copy the shape. Now you can move it to the proper position.</a:t>
            </a:r>
            <a:endParaRPr lang="en-US" dirty="0"/>
          </a:p>
        </p:txBody>
      </p:sp>
    </p:spTree>
    <p:extLst>
      <p:ext uri="{BB962C8B-B14F-4D97-AF65-F5344CB8AC3E}">
        <p14:creationId xmlns:p14="http://schemas.microsoft.com/office/powerpoint/2010/main" val="3654780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62331"/>
            <a:ext cx="7556313" cy="2550294"/>
          </a:xfrm>
        </p:spPr>
        <p:txBody>
          <a:bodyPr/>
          <a:lstStyle/>
          <a:p>
            <a:r>
              <a:rPr lang="en-US" dirty="0"/>
              <a:t>Duplicate the first black key to create the second black key.</a:t>
            </a:r>
          </a:p>
          <a:p>
            <a:r>
              <a:rPr lang="en-US" dirty="0"/>
              <a:t>With the black key selected, access the Move options by double clicking the Selection Tool in the Toolbox (circled in red below). Check the Preview box to see where the resulting key will be. Set the Horizontal position to 17 </a:t>
            </a:r>
            <a:r>
              <a:rPr lang="en-US" dirty="0" err="1"/>
              <a:t>px</a:t>
            </a:r>
            <a:r>
              <a:rPr lang="en-US" dirty="0"/>
              <a:t> and make sure the Vertical is 0 </a:t>
            </a:r>
            <a:r>
              <a:rPr lang="en-US" dirty="0" err="1"/>
              <a:t>px</a:t>
            </a:r>
            <a:r>
              <a:rPr lang="en-US" dirty="0"/>
              <a:t>. Click copy, and two keys will be positioned as shown below.</a:t>
            </a:r>
            <a:endParaRPr lang="en-US" dirty="0"/>
          </a:p>
        </p:txBody>
      </p:sp>
      <p:pic>
        <p:nvPicPr>
          <p:cNvPr id="4" name="Picture 3"/>
          <p:cNvPicPr>
            <a:picLocks noChangeAspect="1"/>
          </p:cNvPicPr>
          <p:nvPr/>
        </p:nvPicPr>
        <p:blipFill>
          <a:blip r:embed="rId2"/>
          <a:stretch>
            <a:fillRect/>
          </a:stretch>
        </p:blipFill>
        <p:spPr>
          <a:xfrm>
            <a:off x="1285248" y="2712625"/>
            <a:ext cx="6952520" cy="3865975"/>
          </a:xfrm>
          <a:prstGeom prst="rect">
            <a:avLst/>
          </a:prstGeom>
        </p:spPr>
      </p:pic>
    </p:spTree>
    <p:extLst>
      <p:ext uri="{BB962C8B-B14F-4D97-AF65-F5344CB8AC3E}">
        <p14:creationId xmlns:p14="http://schemas.microsoft.com/office/powerpoint/2010/main" val="366363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66690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a:t>
            </a:r>
            <a:endParaRPr lang="en-US" dirty="0"/>
          </a:p>
        </p:txBody>
      </p:sp>
      <p:pic>
        <p:nvPicPr>
          <p:cNvPr id="4" name="Picture 3"/>
          <p:cNvPicPr>
            <a:picLocks noChangeAspect="1"/>
          </p:cNvPicPr>
          <p:nvPr/>
        </p:nvPicPr>
        <p:blipFill>
          <a:blip r:embed="rId2"/>
          <a:stretch>
            <a:fillRect/>
          </a:stretch>
        </p:blipFill>
        <p:spPr>
          <a:xfrm>
            <a:off x="125422" y="2116787"/>
            <a:ext cx="8469860" cy="2257831"/>
          </a:xfrm>
          <a:prstGeom prst="rect">
            <a:avLst/>
          </a:prstGeom>
        </p:spPr>
      </p:pic>
    </p:spTree>
    <p:extLst>
      <p:ext uri="{BB962C8B-B14F-4D97-AF65-F5344CB8AC3E}">
        <p14:creationId xmlns:p14="http://schemas.microsoft.com/office/powerpoint/2010/main" val="1470728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93690"/>
            <a:ext cx="7556313" cy="2628693"/>
          </a:xfrm>
        </p:spPr>
        <p:txBody>
          <a:bodyPr/>
          <a:lstStyle/>
          <a:p>
            <a:r>
              <a:rPr lang="en-US" dirty="0"/>
              <a:t>Duplicate the second black key to create the third black key.</a:t>
            </a:r>
          </a:p>
          <a:p>
            <a:r>
              <a:rPr lang="en-US" dirty="0"/>
              <a:t>With the second black key selected, access the Move options again by double clicking the Selection Tool in the Toolbox (circled in red below). Check the Preview box to see where the resulting key will be. Set the Horizontal position to 10 </a:t>
            </a:r>
            <a:r>
              <a:rPr lang="en-US" dirty="0" err="1"/>
              <a:t>px</a:t>
            </a:r>
            <a:r>
              <a:rPr lang="en-US" dirty="0"/>
              <a:t> and make sure the Vertical is 0 </a:t>
            </a:r>
            <a:r>
              <a:rPr lang="en-US" dirty="0" err="1"/>
              <a:t>px</a:t>
            </a:r>
            <a:r>
              <a:rPr lang="en-US" dirty="0"/>
              <a:t>. Click copy, and three keys will be positioned as shown below.</a:t>
            </a:r>
            <a:endParaRPr lang="en-US" dirty="0"/>
          </a:p>
        </p:txBody>
      </p:sp>
      <p:pic>
        <p:nvPicPr>
          <p:cNvPr id="4" name="Picture 3"/>
          <p:cNvPicPr>
            <a:picLocks noChangeAspect="1"/>
          </p:cNvPicPr>
          <p:nvPr/>
        </p:nvPicPr>
        <p:blipFill>
          <a:blip r:embed="rId2"/>
          <a:stretch>
            <a:fillRect/>
          </a:stretch>
        </p:blipFill>
        <p:spPr>
          <a:xfrm>
            <a:off x="908983" y="2822383"/>
            <a:ext cx="6933133" cy="3855195"/>
          </a:xfrm>
          <a:prstGeom prst="rect">
            <a:avLst/>
          </a:prstGeom>
        </p:spPr>
      </p:pic>
    </p:spTree>
    <p:extLst>
      <p:ext uri="{BB962C8B-B14F-4D97-AF65-F5344CB8AC3E}">
        <p14:creationId xmlns:p14="http://schemas.microsoft.com/office/powerpoint/2010/main" val="1151463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a:t>
            </a:r>
            <a:endParaRPr lang="en-US" dirty="0"/>
          </a:p>
        </p:txBody>
      </p:sp>
      <p:pic>
        <p:nvPicPr>
          <p:cNvPr id="4" name="Picture 3"/>
          <p:cNvPicPr>
            <a:picLocks noChangeAspect="1"/>
          </p:cNvPicPr>
          <p:nvPr/>
        </p:nvPicPr>
        <p:blipFill>
          <a:blip r:embed="rId2"/>
          <a:stretch>
            <a:fillRect/>
          </a:stretch>
        </p:blipFill>
        <p:spPr>
          <a:xfrm>
            <a:off x="498474" y="2148148"/>
            <a:ext cx="7961893" cy="2649828"/>
          </a:xfrm>
          <a:prstGeom prst="rect">
            <a:avLst/>
          </a:prstGeom>
        </p:spPr>
      </p:pic>
    </p:spTree>
    <p:extLst>
      <p:ext uri="{BB962C8B-B14F-4D97-AF65-F5344CB8AC3E}">
        <p14:creationId xmlns:p14="http://schemas.microsoft.com/office/powerpoint/2010/main" val="1637889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896" y="397529"/>
            <a:ext cx="7556313" cy="2707093"/>
          </a:xfrm>
        </p:spPr>
        <p:txBody>
          <a:bodyPr/>
          <a:lstStyle/>
          <a:p>
            <a:r>
              <a:rPr lang="en-US" dirty="0"/>
              <a:t>Duplicate the third black key to create the fourth black key.</a:t>
            </a:r>
          </a:p>
          <a:p>
            <a:r>
              <a:rPr lang="en-US" dirty="0"/>
              <a:t>With the third black key selected, access the Move options again by double clicking the Selection Tool in the Toolbox (circled in red below). Check the Preview box to see where the resulting key will be. Set the Horizontal position to 17 </a:t>
            </a:r>
            <a:r>
              <a:rPr lang="en-US" dirty="0" err="1"/>
              <a:t>px</a:t>
            </a:r>
            <a:r>
              <a:rPr lang="en-US" dirty="0"/>
              <a:t> and make sure the Vertical is 0 </a:t>
            </a:r>
            <a:r>
              <a:rPr lang="en-US" dirty="0" err="1"/>
              <a:t>px</a:t>
            </a:r>
            <a:r>
              <a:rPr lang="en-US" dirty="0"/>
              <a:t>. Click copy, and four keys will be positioned as shown below.</a:t>
            </a:r>
            <a:endParaRPr lang="en-US" dirty="0"/>
          </a:p>
        </p:txBody>
      </p:sp>
      <p:pic>
        <p:nvPicPr>
          <p:cNvPr id="4" name="Picture 3"/>
          <p:cNvPicPr>
            <a:picLocks noChangeAspect="1"/>
          </p:cNvPicPr>
          <p:nvPr/>
        </p:nvPicPr>
        <p:blipFill>
          <a:blip r:embed="rId2"/>
          <a:stretch>
            <a:fillRect/>
          </a:stretch>
        </p:blipFill>
        <p:spPr>
          <a:xfrm>
            <a:off x="1739900" y="2916463"/>
            <a:ext cx="6585940" cy="3662137"/>
          </a:xfrm>
          <a:prstGeom prst="rect">
            <a:avLst/>
          </a:prstGeom>
        </p:spPr>
      </p:pic>
    </p:spTree>
    <p:extLst>
      <p:ext uri="{BB962C8B-B14F-4D97-AF65-F5344CB8AC3E}">
        <p14:creationId xmlns:p14="http://schemas.microsoft.com/office/powerpoint/2010/main" val="3971853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a:t>
            </a:r>
            <a:endParaRPr lang="en-US" dirty="0"/>
          </a:p>
        </p:txBody>
      </p:sp>
      <p:pic>
        <p:nvPicPr>
          <p:cNvPr id="4" name="Picture 3"/>
          <p:cNvPicPr>
            <a:picLocks noChangeAspect="1"/>
          </p:cNvPicPr>
          <p:nvPr/>
        </p:nvPicPr>
        <p:blipFill>
          <a:blip r:embed="rId2"/>
          <a:stretch>
            <a:fillRect/>
          </a:stretch>
        </p:blipFill>
        <p:spPr>
          <a:xfrm>
            <a:off x="790296" y="2399026"/>
            <a:ext cx="7264491" cy="1677674"/>
          </a:xfrm>
          <a:prstGeom prst="rect">
            <a:avLst/>
          </a:prstGeom>
        </p:spPr>
      </p:pic>
    </p:spTree>
    <p:extLst>
      <p:ext uri="{BB962C8B-B14F-4D97-AF65-F5344CB8AC3E}">
        <p14:creationId xmlns:p14="http://schemas.microsoft.com/office/powerpoint/2010/main" val="2230176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218" y="366170"/>
            <a:ext cx="7556313" cy="2565974"/>
          </a:xfrm>
        </p:spPr>
        <p:txBody>
          <a:bodyPr/>
          <a:lstStyle/>
          <a:p>
            <a:r>
              <a:rPr lang="en-US" dirty="0"/>
              <a:t>Duplicate the fourth black key to create the fifth black key.</a:t>
            </a:r>
          </a:p>
          <a:p>
            <a:r>
              <a:rPr lang="en-US" dirty="0"/>
              <a:t>With the fourth black key selected, access the Move options again by double clicking the Selection Tool in the Toolbox (circled in red below). Check the Preview box to see where the resulting key will be. Set the Horizontal position to 9.5 </a:t>
            </a:r>
            <a:r>
              <a:rPr lang="en-US" dirty="0" err="1"/>
              <a:t>px</a:t>
            </a:r>
            <a:r>
              <a:rPr lang="en-US" dirty="0"/>
              <a:t> and make sure the Vertical is 0 </a:t>
            </a:r>
            <a:r>
              <a:rPr lang="en-US" dirty="0" err="1"/>
              <a:t>px</a:t>
            </a:r>
            <a:r>
              <a:rPr lang="en-US" dirty="0"/>
              <a:t>. Click copy, and five keys will be positioned as shown below.</a:t>
            </a:r>
            <a:endParaRPr lang="en-US" dirty="0"/>
          </a:p>
        </p:txBody>
      </p:sp>
      <p:pic>
        <p:nvPicPr>
          <p:cNvPr id="4" name="Picture 3"/>
          <p:cNvPicPr>
            <a:picLocks noChangeAspect="1"/>
          </p:cNvPicPr>
          <p:nvPr/>
        </p:nvPicPr>
        <p:blipFill>
          <a:blip r:embed="rId2"/>
          <a:stretch>
            <a:fillRect/>
          </a:stretch>
        </p:blipFill>
        <p:spPr>
          <a:xfrm>
            <a:off x="2053452" y="3073263"/>
            <a:ext cx="6557739" cy="3646456"/>
          </a:xfrm>
          <a:prstGeom prst="rect">
            <a:avLst/>
          </a:prstGeom>
        </p:spPr>
      </p:pic>
    </p:spTree>
    <p:extLst>
      <p:ext uri="{BB962C8B-B14F-4D97-AF65-F5344CB8AC3E}">
        <p14:creationId xmlns:p14="http://schemas.microsoft.com/office/powerpoint/2010/main" val="2377614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a:t>
            </a:r>
            <a:endParaRPr lang="en-US" dirty="0"/>
          </a:p>
        </p:txBody>
      </p:sp>
      <p:pic>
        <p:nvPicPr>
          <p:cNvPr id="4" name="Picture 3"/>
          <p:cNvPicPr>
            <a:picLocks noChangeAspect="1"/>
          </p:cNvPicPr>
          <p:nvPr/>
        </p:nvPicPr>
        <p:blipFill>
          <a:blip r:embed="rId2"/>
          <a:stretch>
            <a:fillRect/>
          </a:stretch>
        </p:blipFill>
        <p:spPr>
          <a:xfrm>
            <a:off x="376264" y="3794538"/>
            <a:ext cx="8767736" cy="2148071"/>
          </a:xfrm>
          <a:prstGeom prst="rect">
            <a:avLst/>
          </a:prstGeom>
        </p:spPr>
      </p:pic>
    </p:spTree>
    <p:extLst>
      <p:ext uri="{BB962C8B-B14F-4D97-AF65-F5344CB8AC3E}">
        <p14:creationId xmlns:p14="http://schemas.microsoft.com/office/powerpoint/2010/main" val="3322208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93691"/>
            <a:ext cx="7556313" cy="2816852"/>
          </a:xfrm>
        </p:spPr>
        <p:txBody>
          <a:bodyPr/>
          <a:lstStyle/>
          <a:p>
            <a:r>
              <a:rPr lang="en-US" dirty="0"/>
              <a:t>Duplicate the fifth black key to create the sixth black key.</a:t>
            </a:r>
          </a:p>
          <a:p>
            <a:r>
              <a:rPr lang="en-US" dirty="0"/>
              <a:t>With the fifth black key selected, repeat the Move from the last step by pressing </a:t>
            </a:r>
            <a:r>
              <a:rPr lang="en-US" dirty="0" err="1"/>
              <a:t>Cmd+D</a:t>
            </a:r>
            <a:r>
              <a:rPr lang="en-US" dirty="0"/>
              <a:t> (Mac) or </a:t>
            </a:r>
            <a:r>
              <a:rPr lang="en-US" dirty="0" err="1"/>
              <a:t>Ctrl+D</a:t>
            </a:r>
            <a:r>
              <a:rPr lang="en-US" dirty="0"/>
              <a:t> (PC). The sixth key is now positioned as shown below. (If you need to access the Move options again to copy the fourth key, the Horizontal is 9.5 </a:t>
            </a:r>
            <a:r>
              <a:rPr lang="en-US" dirty="0" err="1"/>
              <a:t>px</a:t>
            </a:r>
            <a:r>
              <a:rPr lang="en-US" dirty="0"/>
              <a:t>.)</a:t>
            </a:r>
          </a:p>
          <a:p>
            <a:r>
              <a:rPr lang="en-US" dirty="0"/>
              <a:t>Result:</a:t>
            </a:r>
          </a:p>
          <a:p>
            <a:endParaRPr lang="en-US" dirty="0"/>
          </a:p>
        </p:txBody>
      </p:sp>
      <p:pic>
        <p:nvPicPr>
          <p:cNvPr id="4" name="Picture 3"/>
          <p:cNvPicPr>
            <a:picLocks noChangeAspect="1"/>
          </p:cNvPicPr>
          <p:nvPr/>
        </p:nvPicPr>
        <p:blipFill>
          <a:blip r:embed="rId2"/>
          <a:stretch>
            <a:fillRect/>
          </a:stretch>
        </p:blipFill>
        <p:spPr>
          <a:xfrm>
            <a:off x="247128" y="3214381"/>
            <a:ext cx="7807659" cy="1803114"/>
          </a:xfrm>
          <a:prstGeom prst="rect">
            <a:avLst/>
          </a:prstGeom>
        </p:spPr>
      </p:pic>
    </p:spTree>
    <p:extLst>
      <p:ext uri="{BB962C8B-B14F-4D97-AF65-F5344CB8AC3E}">
        <p14:creationId xmlns:p14="http://schemas.microsoft.com/office/powerpoint/2010/main" val="215316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218" y="178012"/>
            <a:ext cx="7556313" cy="3083410"/>
          </a:xfrm>
        </p:spPr>
        <p:txBody>
          <a:bodyPr/>
          <a:lstStyle/>
          <a:p>
            <a:r>
              <a:rPr lang="en-US" dirty="0"/>
              <a:t>Now the keys can be selected and duplicated across. Only keys two through six will repeat. Select these five black keys (shown in green below) using the Selection Tool to marquee around them. Because the other layers are locked, you will only select the black keys. From the menu, choose </a:t>
            </a:r>
            <a:r>
              <a:rPr lang="en-US" b="1" dirty="0"/>
              <a:t>Effect, Transform Effect, Transform</a:t>
            </a:r>
            <a:r>
              <a:rPr lang="en-US" dirty="0"/>
              <a:t>. In the Move section, set the Horizontal to 63 </a:t>
            </a:r>
            <a:r>
              <a:rPr lang="en-US" dirty="0" err="1"/>
              <a:t>px</a:t>
            </a:r>
            <a:r>
              <a:rPr lang="en-US" dirty="0"/>
              <a:t>, make sure the Vertical is set to 0 </a:t>
            </a:r>
            <a:r>
              <a:rPr lang="en-US" dirty="0" err="1"/>
              <a:t>px</a:t>
            </a:r>
            <a:r>
              <a:rPr lang="en-US" dirty="0"/>
              <a:t>, set number of copies to 6, and check the Preview box to confirm that the keys appear as below. Press OK.</a:t>
            </a:r>
            <a:endParaRPr lang="en-US" dirty="0"/>
          </a:p>
        </p:txBody>
      </p:sp>
      <p:pic>
        <p:nvPicPr>
          <p:cNvPr id="4" name="Picture 3"/>
          <p:cNvPicPr>
            <a:picLocks noChangeAspect="1"/>
          </p:cNvPicPr>
          <p:nvPr/>
        </p:nvPicPr>
        <p:blipFill>
          <a:blip r:embed="rId2"/>
          <a:stretch>
            <a:fillRect/>
          </a:stretch>
        </p:blipFill>
        <p:spPr>
          <a:xfrm>
            <a:off x="1739900" y="3058431"/>
            <a:ext cx="5664200" cy="3657600"/>
          </a:xfrm>
          <a:prstGeom prst="rect">
            <a:avLst/>
          </a:prstGeom>
        </p:spPr>
      </p:pic>
    </p:spTree>
    <p:extLst>
      <p:ext uri="{BB962C8B-B14F-4D97-AF65-F5344CB8AC3E}">
        <p14:creationId xmlns:p14="http://schemas.microsoft.com/office/powerpoint/2010/main" val="3615907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540" y="507290"/>
            <a:ext cx="7556313" cy="1311580"/>
          </a:xfrm>
        </p:spPr>
        <p:txBody>
          <a:bodyPr/>
          <a:lstStyle/>
          <a:p>
            <a:r>
              <a:rPr lang="en-US" b="1" dirty="0"/>
              <a:t>5. Draw staff</a:t>
            </a:r>
          </a:p>
          <a:p>
            <a:r>
              <a:rPr lang="en-US" dirty="0"/>
              <a:t>Create a new layer named “staff” as shown below.</a:t>
            </a:r>
          </a:p>
          <a:p>
            <a:endParaRPr lang="en-US" dirty="0"/>
          </a:p>
        </p:txBody>
      </p:sp>
      <p:pic>
        <p:nvPicPr>
          <p:cNvPr id="4" name="Picture 3"/>
          <p:cNvPicPr>
            <a:picLocks noChangeAspect="1"/>
          </p:cNvPicPr>
          <p:nvPr/>
        </p:nvPicPr>
        <p:blipFill>
          <a:blip r:embed="rId2"/>
          <a:stretch>
            <a:fillRect/>
          </a:stretch>
        </p:blipFill>
        <p:spPr>
          <a:xfrm>
            <a:off x="2791992" y="2438399"/>
            <a:ext cx="4435414" cy="3041987"/>
          </a:xfrm>
          <a:prstGeom prst="rect">
            <a:avLst/>
          </a:prstGeom>
        </p:spPr>
      </p:pic>
    </p:spTree>
    <p:extLst>
      <p:ext uri="{BB962C8B-B14F-4D97-AF65-F5344CB8AC3E}">
        <p14:creationId xmlns:p14="http://schemas.microsoft.com/office/powerpoint/2010/main" val="198188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5" y="1981201"/>
            <a:ext cx="7447106" cy="1364544"/>
          </a:xfrm>
        </p:spPr>
        <p:txBody>
          <a:bodyPr/>
          <a:lstStyle/>
          <a:p>
            <a:r>
              <a:rPr lang="en-US" b="1" dirty="0"/>
              <a:t>1. Create a New Document</a:t>
            </a:r>
          </a:p>
          <a:p>
            <a:r>
              <a:rPr lang="en-US" dirty="0"/>
              <a:t>Create a new document named “keyboard” with a custom size of 500 </a:t>
            </a:r>
            <a:r>
              <a:rPr lang="en-US" dirty="0" err="1"/>
              <a:t>px</a:t>
            </a:r>
            <a:r>
              <a:rPr lang="en-US" dirty="0"/>
              <a:t> width and 120 </a:t>
            </a:r>
            <a:r>
              <a:rPr lang="en-US" dirty="0" err="1"/>
              <a:t>px</a:t>
            </a:r>
            <a:r>
              <a:rPr lang="en-US" dirty="0"/>
              <a:t> height. Press OK.</a:t>
            </a:r>
            <a:endParaRPr lang="en-US" dirty="0"/>
          </a:p>
        </p:txBody>
      </p:sp>
      <p:pic>
        <p:nvPicPr>
          <p:cNvPr id="4" name="Picture 3"/>
          <p:cNvPicPr>
            <a:picLocks noChangeAspect="1"/>
          </p:cNvPicPr>
          <p:nvPr/>
        </p:nvPicPr>
        <p:blipFill>
          <a:blip r:embed="rId2"/>
          <a:stretch>
            <a:fillRect/>
          </a:stretch>
        </p:blipFill>
        <p:spPr>
          <a:xfrm>
            <a:off x="1273092" y="3485150"/>
            <a:ext cx="7176785" cy="2899421"/>
          </a:xfrm>
          <a:prstGeom prst="rect">
            <a:avLst/>
          </a:prstGeom>
        </p:spPr>
      </p:pic>
    </p:spTree>
    <p:extLst>
      <p:ext uri="{BB962C8B-B14F-4D97-AF65-F5344CB8AC3E}">
        <p14:creationId xmlns:p14="http://schemas.microsoft.com/office/powerpoint/2010/main" val="2934211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272091"/>
            <a:ext cx="7556313" cy="2064216"/>
          </a:xfrm>
        </p:spPr>
        <p:txBody>
          <a:bodyPr/>
          <a:lstStyle/>
          <a:p>
            <a:r>
              <a:rPr lang="en-US" dirty="0"/>
              <a:t>Select the Rectangle Tool, set the fill to none and choose a neutral color of choice for the stroke with the stroke size set to 0.5 </a:t>
            </a:r>
            <a:r>
              <a:rPr lang="en-US" dirty="0" err="1"/>
              <a:t>px</a:t>
            </a:r>
            <a:r>
              <a:rPr lang="en-US" dirty="0"/>
              <a:t>. The color used here is from the Neutrals 3 swatch library that came with CS3. A metallic color might be nice depending on your project. Click once on the </a:t>
            </a:r>
            <a:r>
              <a:rPr lang="en-US" dirty="0" err="1"/>
              <a:t>artboard</a:t>
            </a:r>
            <a:r>
              <a:rPr lang="en-US" dirty="0"/>
              <a:t> and define a rectangle 470 </a:t>
            </a:r>
            <a:r>
              <a:rPr lang="en-US" dirty="0" err="1"/>
              <a:t>px</a:t>
            </a:r>
            <a:r>
              <a:rPr lang="en-US" dirty="0"/>
              <a:t> wide by 20 </a:t>
            </a:r>
            <a:r>
              <a:rPr lang="en-US" dirty="0" err="1"/>
              <a:t>px</a:t>
            </a:r>
            <a:r>
              <a:rPr lang="en-US" dirty="0"/>
              <a:t> height. Press OK.</a:t>
            </a:r>
            <a:endParaRPr lang="en-US" dirty="0"/>
          </a:p>
        </p:txBody>
      </p:sp>
      <p:pic>
        <p:nvPicPr>
          <p:cNvPr id="4" name="Picture 3"/>
          <p:cNvPicPr>
            <a:picLocks noChangeAspect="1"/>
          </p:cNvPicPr>
          <p:nvPr/>
        </p:nvPicPr>
        <p:blipFill>
          <a:blip r:embed="rId2"/>
          <a:stretch>
            <a:fillRect/>
          </a:stretch>
        </p:blipFill>
        <p:spPr>
          <a:xfrm>
            <a:off x="814916" y="2336307"/>
            <a:ext cx="7447849" cy="4141405"/>
          </a:xfrm>
          <a:prstGeom prst="rect">
            <a:avLst/>
          </a:prstGeom>
        </p:spPr>
      </p:pic>
    </p:spTree>
    <p:extLst>
      <p:ext uri="{BB962C8B-B14F-4D97-AF65-F5344CB8AC3E}">
        <p14:creationId xmlns:p14="http://schemas.microsoft.com/office/powerpoint/2010/main" val="1255234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287770"/>
            <a:ext cx="7556313" cy="2032857"/>
          </a:xfrm>
        </p:spPr>
        <p:txBody>
          <a:bodyPr/>
          <a:lstStyle/>
          <a:p>
            <a:r>
              <a:rPr lang="en-US" dirty="0"/>
              <a:t>With the rectangle selected, select from the menu </a:t>
            </a:r>
            <a:r>
              <a:rPr lang="en-US" b="1" dirty="0"/>
              <a:t>Object, Path, Split into Grid</a:t>
            </a:r>
            <a:r>
              <a:rPr lang="en-US" dirty="0"/>
              <a:t>. Set the Number of Rows to 4, with a Gutter of 0 </a:t>
            </a:r>
            <a:r>
              <a:rPr lang="en-US" dirty="0" err="1"/>
              <a:t>px</a:t>
            </a:r>
            <a:r>
              <a:rPr lang="en-US" dirty="0"/>
              <a:t>. You may have to set the Number of Rows to 2 and change the gutter to 0 before you are able to set the Number of Rows to 4. Leave the Number of Columns set to 1. Press OK.</a:t>
            </a:r>
            <a:endParaRPr lang="en-US" dirty="0"/>
          </a:p>
        </p:txBody>
      </p:sp>
      <p:pic>
        <p:nvPicPr>
          <p:cNvPr id="4" name="Picture 3"/>
          <p:cNvPicPr>
            <a:picLocks noChangeAspect="1"/>
          </p:cNvPicPr>
          <p:nvPr/>
        </p:nvPicPr>
        <p:blipFill>
          <a:blip r:embed="rId2"/>
          <a:stretch>
            <a:fillRect/>
          </a:stretch>
        </p:blipFill>
        <p:spPr>
          <a:xfrm>
            <a:off x="1128471" y="2320627"/>
            <a:ext cx="7167020" cy="4113805"/>
          </a:xfrm>
          <a:prstGeom prst="rect">
            <a:avLst/>
          </a:prstGeom>
        </p:spPr>
      </p:pic>
    </p:spTree>
    <p:extLst>
      <p:ext uri="{BB962C8B-B14F-4D97-AF65-F5344CB8AC3E}">
        <p14:creationId xmlns:p14="http://schemas.microsoft.com/office/powerpoint/2010/main" val="614641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287770"/>
            <a:ext cx="7556313" cy="1264541"/>
          </a:xfrm>
        </p:spPr>
        <p:txBody>
          <a:bodyPr/>
          <a:lstStyle/>
          <a:p>
            <a:r>
              <a:rPr lang="en-US" dirty="0"/>
              <a:t>Position the staff with the Transform Panel, setting the center position to X: 250 </a:t>
            </a:r>
            <a:r>
              <a:rPr lang="en-US" dirty="0" err="1"/>
              <a:t>px</a:t>
            </a:r>
            <a:r>
              <a:rPr lang="en-US" dirty="0"/>
              <a:t> and Y: 91 </a:t>
            </a:r>
            <a:r>
              <a:rPr lang="en-US" dirty="0" err="1"/>
              <a:t>px</a:t>
            </a:r>
            <a:r>
              <a:rPr lang="en-US" dirty="0" smtClean="0"/>
              <a:t>. (again, you can just move it to the proper position)</a:t>
            </a:r>
            <a:endParaRPr lang="en-US" dirty="0"/>
          </a:p>
        </p:txBody>
      </p:sp>
      <p:pic>
        <p:nvPicPr>
          <p:cNvPr id="4" name="Picture 3"/>
          <p:cNvPicPr>
            <a:picLocks noChangeAspect="1"/>
          </p:cNvPicPr>
          <p:nvPr/>
        </p:nvPicPr>
        <p:blipFill>
          <a:blip r:embed="rId2"/>
          <a:stretch>
            <a:fillRect/>
          </a:stretch>
        </p:blipFill>
        <p:spPr>
          <a:xfrm>
            <a:off x="297555" y="2179507"/>
            <a:ext cx="8454972" cy="3222747"/>
          </a:xfrm>
          <a:prstGeom prst="rect">
            <a:avLst/>
          </a:prstGeom>
        </p:spPr>
      </p:pic>
    </p:spTree>
    <p:extLst>
      <p:ext uri="{BB962C8B-B14F-4D97-AF65-F5344CB8AC3E}">
        <p14:creationId xmlns:p14="http://schemas.microsoft.com/office/powerpoint/2010/main" val="3031441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225051"/>
            <a:ext cx="7556313" cy="684384"/>
          </a:xfrm>
        </p:spPr>
        <p:txBody>
          <a:bodyPr/>
          <a:lstStyle/>
          <a:p>
            <a:r>
              <a:rPr lang="en-US" dirty="0"/>
              <a:t>Click on the </a:t>
            </a:r>
            <a:r>
              <a:rPr lang="en-US" dirty="0" err="1"/>
              <a:t>artboard</a:t>
            </a:r>
            <a:r>
              <a:rPr lang="en-US" dirty="0"/>
              <a:t> to deselect the staff.</a:t>
            </a:r>
            <a:endParaRPr lang="en-US" dirty="0"/>
          </a:p>
        </p:txBody>
      </p:sp>
      <p:pic>
        <p:nvPicPr>
          <p:cNvPr id="4" name="Picture 3"/>
          <p:cNvPicPr>
            <a:picLocks noChangeAspect="1"/>
          </p:cNvPicPr>
          <p:nvPr/>
        </p:nvPicPr>
        <p:blipFill>
          <a:blip r:embed="rId2"/>
          <a:stretch>
            <a:fillRect/>
          </a:stretch>
        </p:blipFill>
        <p:spPr>
          <a:xfrm>
            <a:off x="0" y="2728305"/>
            <a:ext cx="8622401" cy="1991272"/>
          </a:xfrm>
          <a:prstGeom prst="rect">
            <a:avLst/>
          </a:prstGeom>
        </p:spPr>
      </p:pic>
    </p:spTree>
    <p:extLst>
      <p:ext uri="{BB962C8B-B14F-4D97-AF65-F5344CB8AC3E}">
        <p14:creationId xmlns:p14="http://schemas.microsoft.com/office/powerpoint/2010/main" val="532421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dirty="0"/>
              <a:t>6. Add music</a:t>
            </a:r>
          </a:p>
          <a:p>
            <a:r>
              <a:rPr lang="en-US" dirty="0"/>
              <a:t>Now the illustration is ready for the final touches of adding notes and musical elements. </a:t>
            </a:r>
            <a:endParaRPr lang="en-US" dirty="0" smtClean="0"/>
          </a:p>
          <a:p>
            <a:endParaRPr lang="en-US" dirty="0"/>
          </a:p>
          <a:p>
            <a:r>
              <a:rPr lang="en-US" dirty="0" smtClean="0"/>
              <a:t>Using the Ellipse and Line tools, draw music notes on your </a:t>
            </a:r>
            <a:r>
              <a:rPr lang="en-US" dirty="0" err="1" smtClean="0"/>
              <a:t>artboard</a:t>
            </a:r>
            <a:r>
              <a:rPr lang="en-US" dirty="0" smtClean="0"/>
              <a:t>. It’s best to draw them outside the </a:t>
            </a:r>
            <a:r>
              <a:rPr lang="en-US" dirty="0" err="1" smtClean="0"/>
              <a:t>artboard</a:t>
            </a:r>
            <a:r>
              <a:rPr lang="en-US" dirty="0" smtClean="0"/>
              <a:t> and then hold shift, click all the shapes, and move it to the proper spot on your keyboard. After that, you can select all the shapes again, hit enter, and then copy the shape. </a:t>
            </a:r>
            <a:endParaRPr lang="en-US" dirty="0"/>
          </a:p>
          <a:p>
            <a:r>
              <a:rPr lang="en-US" dirty="0" smtClean="0"/>
              <a:t>You must have at least 3 kinds of music notes (see my example)</a:t>
            </a:r>
          </a:p>
          <a:p>
            <a:r>
              <a:rPr lang="en-US" dirty="0" smtClean="0"/>
              <a:t>Your music notes must fill up the space.</a:t>
            </a:r>
            <a:endParaRPr lang="en-US" dirty="0"/>
          </a:p>
        </p:txBody>
      </p:sp>
    </p:spTree>
    <p:extLst>
      <p:ext uri="{BB962C8B-B14F-4D97-AF65-F5344CB8AC3E}">
        <p14:creationId xmlns:p14="http://schemas.microsoft.com/office/powerpoint/2010/main" val="2628158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to Google Docs-&gt; Activities</a:t>
            </a:r>
            <a:endParaRPr lang="en-US" dirty="0"/>
          </a:p>
        </p:txBody>
      </p:sp>
      <p:sp>
        <p:nvSpPr>
          <p:cNvPr id="3" name="Content Placeholder 2"/>
          <p:cNvSpPr>
            <a:spLocks noGrp="1"/>
          </p:cNvSpPr>
          <p:nvPr>
            <p:ph idx="1"/>
          </p:nvPr>
        </p:nvSpPr>
        <p:spPr/>
        <p:txBody>
          <a:bodyPr/>
          <a:lstStyle/>
          <a:p>
            <a:r>
              <a:rPr lang="en-US" dirty="0" smtClean="0"/>
              <a:t>Put your name in the bottom right hand corner, and save as </a:t>
            </a:r>
            <a:r>
              <a:rPr lang="en-US" dirty="0" err="1" smtClean="0"/>
              <a:t>pdf</a:t>
            </a:r>
            <a:r>
              <a:rPr lang="en-US" dirty="0" smtClean="0"/>
              <a:t>.</a:t>
            </a:r>
            <a:endParaRPr lang="en-US" dirty="0"/>
          </a:p>
        </p:txBody>
      </p:sp>
    </p:spTree>
    <p:extLst>
      <p:ext uri="{BB962C8B-B14F-4D97-AF65-F5344CB8AC3E}">
        <p14:creationId xmlns:p14="http://schemas.microsoft.com/office/powerpoint/2010/main" val="2381567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256410"/>
            <a:ext cx="7556313" cy="4144963"/>
          </a:xfrm>
        </p:spPr>
        <p:txBody>
          <a:bodyPr/>
          <a:lstStyle/>
          <a:p>
            <a:r>
              <a:rPr lang="en-US" b="1" dirty="0"/>
              <a:t>2. Draw a black rectangle for the keyboard background</a:t>
            </a:r>
          </a:p>
          <a:p>
            <a:r>
              <a:rPr lang="en-US" dirty="0"/>
              <a:t>Begin with drawing the main background of the keyboard. Select the Rectangle Tool and set the fill to black and stroke to none as shown in the Toolbox below. Click once on the </a:t>
            </a:r>
            <a:r>
              <a:rPr lang="en-US" dirty="0" err="1"/>
              <a:t>artboard</a:t>
            </a:r>
            <a:r>
              <a:rPr lang="en-US" dirty="0"/>
              <a:t> and define a rectangle 500 </a:t>
            </a:r>
            <a:r>
              <a:rPr lang="en-US" dirty="0" err="1"/>
              <a:t>px</a:t>
            </a:r>
            <a:r>
              <a:rPr lang="en-US" dirty="0"/>
              <a:t> wide by 120 </a:t>
            </a:r>
            <a:r>
              <a:rPr lang="en-US" dirty="0" err="1"/>
              <a:t>px</a:t>
            </a:r>
            <a:r>
              <a:rPr lang="en-US" dirty="0"/>
              <a:t> height. Press OK.</a:t>
            </a:r>
            <a:endParaRPr lang="en-US" dirty="0"/>
          </a:p>
        </p:txBody>
      </p:sp>
      <p:pic>
        <p:nvPicPr>
          <p:cNvPr id="4" name="Picture 3"/>
          <p:cNvPicPr>
            <a:picLocks noChangeAspect="1"/>
          </p:cNvPicPr>
          <p:nvPr/>
        </p:nvPicPr>
        <p:blipFill>
          <a:blip r:embed="rId2"/>
          <a:stretch>
            <a:fillRect/>
          </a:stretch>
        </p:blipFill>
        <p:spPr>
          <a:xfrm>
            <a:off x="1112473" y="2665584"/>
            <a:ext cx="7091174" cy="3831778"/>
          </a:xfrm>
          <a:prstGeom prst="rect">
            <a:avLst/>
          </a:prstGeom>
        </p:spPr>
      </p:pic>
    </p:spTree>
    <p:extLst>
      <p:ext uri="{BB962C8B-B14F-4D97-AF65-F5344CB8AC3E}">
        <p14:creationId xmlns:p14="http://schemas.microsoft.com/office/powerpoint/2010/main" val="220214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334809"/>
            <a:ext cx="7556313" cy="1311581"/>
          </a:xfrm>
        </p:spPr>
        <p:txBody>
          <a:bodyPr/>
          <a:lstStyle/>
          <a:p>
            <a:r>
              <a:rPr lang="en-US" dirty="0"/>
              <a:t>With the black rectangle selected, go to the Transform Panel and position the lower left corner at X: 0 </a:t>
            </a:r>
            <a:r>
              <a:rPr lang="en-US" dirty="0" err="1"/>
              <a:t>px</a:t>
            </a:r>
            <a:r>
              <a:rPr lang="en-US" dirty="0"/>
              <a:t> and Y: 0 </a:t>
            </a:r>
            <a:r>
              <a:rPr lang="en-US" dirty="0" err="1"/>
              <a:t>px</a:t>
            </a:r>
            <a:r>
              <a:rPr lang="en-US" dirty="0"/>
              <a:t>, as shown below.</a:t>
            </a:r>
          </a:p>
          <a:p>
            <a:endParaRPr lang="en-US" dirty="0"/>
          </a:p>
        </p:txBody>
      </p:sp>
      <p:pic>
        <p:nvPicPr>
          <p:cNvPr id="4" name="Picture 3"/>
          <p:cNvPicPr>
            <a:picLocks noChangeAspect="1"/>
          </p:cNvPicPr>
          <p:nvPr/>
        </p:nvPicPr>
        <p:blipFill>
          <a:blip r:embed="rId2"/>
          <a:stretch>
            <a:fillRect/>
          </a:stretch>
        </p:blipFill>
        <p:spPr>
          <a:xfrm>
            <a:off x="1998585" y="2822384"/>
            <a:ext cx="3233696" cy="1631414"/>
          </a:xfrm>
          <a:prstGeom prst="rect">
            <a:avLst/>
          </a:prstGeom>
        </p:spPr>
      </p:pic>
    </p:spTree>
    <p:extLst>
      <p:ext uri="{BB962C8B-B14F-4D97-AF65-F5344CB8AC3E}">
        <p14:creationId xmlns:p14="http://schemas.microsoft.com/office/powerpoint/2010/main" val="38759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444570"/>
            <a:ext cx="7556313" cy="1876058"/>
          </a:xfrm>
        </p:spPr>
        <p:txBody>
          <a:bodyPr>
            <a:normAutofit lnSpcReduction="10000"/>
          </a:bodyPr>
          <a:lstStyle/>
          <a:p>
            <a:r>
              <a:rPr lang="en-US" dirty="0"/>
              <a:t>With the black rectangle selected, round the corners by selecting from the menu </a:t>
            </a:r>
            <a:r>
              <a:rPr lang="en-US" b="1" dirty="0"/>
              <a:t>Effect, Convert to Shape, Rounded Rectangle</a:t>
            </a:r>
            <a:r>
              <a:rPr lang="en-US" dirty="0"/>
              <a:t>. Using the same width and height dimensions of the original rectangle for the Absolute values, set the rectangle to Width: 500 </a:t>
            </a:r>
            <a:r>
              <a:rPr lang="en-US" dirty="0" err="1"/>
              <a:t>px</a:t>
            </a:r>
            <a:r>
              <a:rPr lang="en-US" dirty="0"/>
              <a:t> and Height: 120 </a:t>
            </a:r>
            <a:r>
              <a:rPr lang="en-US" dirty="0" err="1"/>
              <a:t>px</a:t>
            </a:r>
            <a:r>
              <a:rPr lang="en-US" dirty="0"/>
              <a:t>, with a corner radius of 9 </a:t>
            </a:r>
            <a:r>
              <a:rPr lang="en-US" dirty="0" err="1"/>
              <a:t>px</a:t>
            </a:r>
            <a:r>
              <a:rPr lang="en-US" dirty="0"/>
              <a:t>. Press OK.</a:t>
            </a:r>
            <a:endParaRPr lang="en-US" dirty="0"/>
          </a:p>
        </p:txBody>
      </p:sp>
      <p:pic>
        <p:nvPicPr>
          <p:cNvPr id="4" name="Picture 3"/>
          <p:cNvPicPr>
            <a:picLocks noChangeAspect="1"/>
          </p:cNvPicPr>
          <p:nvPr/>
        </p:nvPicPr>
        <p:blipFill>
          <a:blip r:embed="rId2"/>
          <a:stretch>
            <a:fillRect/>
          </a:stretch>
        </p:blipFill>
        <p:spPr>
          <a:xfrm>
            <a:off x="1551768" y="2758804"/>
            <a:ext cx="5926480" cy="3733948"/>
          </a:xfrm>
          <a:prstGeom prst="rect">
            <a:avLst/>
          </a:prstGeom>
        </p:spPr>
      </p:pic>
    </p:spTree>
    <p:extLst>
      <p:ext uri="{BB962C8B-B14F-4D97-AF65-F5344CB8AC3E}">
        <p14:creationId xmlns:p14="http://schemas.microsoft.com/office/powerpoint/2010/main" val="2573936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981200"/>
            <a:ext cx="7556313" cy="668705"/>
          </a:xfrm>
        </p:spPr>
        <p:txBody>
          <a:bodyPr/>
          <a:lstStyle/>
          <a:p>
            <a:r>
              <a:rPr lang="en-US" dirty="0"/>
              <a:t>Rename the layer “black background” and lock the layer.</a:t>
            </a:r>
            <a:endParaRPr lang="en-US" dirty="0"/>
          </a:p>
        </p:txBody>
      </p:sp>
      <p:pic>
        <p:nvPicPr>
          <p:cNvPr id="4" name="Picture 3"/>
          <p:cNvPicPr>
            <a:picLocks noChangeAspect="1"/>
          </p:cNvPicPr>
          <p:nvPr/>
        </p:nvPicPr>
        <p:blipFill>
          <a:blip r:embed="rId2"/>
          <a:stretch>
            <a:fillRect/>
          </a:stretch>
        </p:blipFill>
        <p:spPr>
          <a:xfrm>
            <a:off x="3149600" y="2649905"/>
            <a:ext cx="2832100" cy="1930400"/>
          </a:xfrm>
          <a:prstGeom prst="rect">
            <a:avLst/>
          </a:prstGeom>
        </p:spPr>
      </p:pic>
    </p:spTree>
    <p:extLst>
      <p:ext uri="{BB962C8B-B14F-4D97-AF65-F5344CB8AC3E}">
        <p14:creationId xmlns:p14="http://schemas.microsoft.com/office/powerpoint/2010/main" val="366421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895" y="408592"/>
            <a:ext cx="7556313" cy="1672219"/>
          </a:xfrm>
        </p:spPr>
        <p:txBody>
          <a:bodyPr/>
          <a:lstStyle/>
          <a:p>
            <a:r>
              <a:rPr lang="en-US" b="1" dirty="0"/>
              <a:t>3. Draw 52 white keys</a:t>
            </a:r>
          </a:p>
          <a:p>
            <a:r>
              <a:rPr lang="en-US" dirty="0"/>
              <a:t>Create a new layer for the white keys by selecting the Create New Layer icon on the Layers panel as shown with the red circle below. Rename the layer “white keys”.</a:t>
            </a:r>
            <a:endParaRPr lang="en-US" dirty="0"/>
          </a:p>
        </p:txBody>
      </p:sp>
      <p:pic>
        <p:nvPicPr>
          <p:cNvPr id="4" name="Picture 3"/>
          <p:cNvPicPr>
            <a:picLocks noChangeAspect="1"/>
          </p:cNvPicPr>
          <p:nvPr/>
        </p:nvPicPr>
        <p:blipFill>
          <a:blip r:embed="rId2"/>
          <a:stretch>
            <a:fillRect/>
          </a:stretch>
        </p:blipFill>
        <p:spPr>
          <a:xfrm>
            <a:off x="3149599" y="2451099"/>
            <a:ext cx="4265937" cy="2945983"/>
          </a:xfrm>
          <a:prstGeom prst="rect">
            <a:avLst/>
          </a:prstGeom>
        </p:spPr>
      </p:pic>
    </p:spTree>
    <p:extLst>
      <p:ext uri="{BB962C8B-B14F-4D97-AF65-F5344CB8AC3E}">
        <p14:creationId xmlns:p14="http://schemas.microsoft.com/office/powerpoint/2010/main" val="316548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895" y="549713"/>
            <a:ext cx="7556313" cy="1499740"/>
          </a:xfrm>
        </p:spPr>
        <p:txBody>
          <a:bodyPr/>
          <a:lstStyle/>
          <a:p>
            <a:r>
              <a:rPr lang="en-US" dirty="0"/>
              <a:t>Draw the leftmost key. Select the Rectangle Tool and set the fill to white and stroke to black (1 </a:t>
            </a:r>
            <a:r>
              <a:rPr lang="en-US" dirty="0" err="1"/>
              <a:t>px</a:t>
            </a:r>
            <a:r>
              <a:rPr lang="en-US" dirty="0"/>
              <a:t>) as shown in the Toolbox below. Click once on the </a:t>
            </a:r>
            <a:r>
              <a:rPr lang="en-US" dirty="0" err="1"/>
              <a:t>artboard</a:t>
            </a:r>
            <a:r>
              <a:rPr lang="en-US" dirty="0"/>
              <a:t> and define a rectangle 9 </a:t>
            </a:r>
            <a:r>
              <a:rPr lang="en-US" dirty="0" err="1"/>
              <a:t>px</a:t>
            </a:r>
            <a:r>
              <a:rPr lang="en-US" dirty="0"/>
              <a:t> wide by 50 </a:t>
            </a:r>
            <a:r>
              <a:rPr lang="en-US" dirty="0" err="1"/>
              <a:t>px</a:t>
            </a:r>
            <a:r>
              <a:rPr lang="en-US" dirty="0"/>
              <a:t> height. Press OK.</a:t>
            </a:r>
            <a:endParaRPr lang="en-US" dirty="0"/>
          </a:p>
        </p:txBody>
      </p:sp>
      <p:pic>
        <p:nvPicPr>
          <p:cNvPr id="4" name="Picture 3"/>
          <p:cNvPicPr>
            <a:picLocks noChangeAspect="1"/>
          </p:cNvPicPr>
          <p:nvPr/>
        </p:nvPicPr>
        <p:blipFill>
          <a:blip r:embed="rId2"/>
          <a:stretch>
            <a:fillRect/>
          </a:stretch>
        </p:blipFill>
        <p:spPr>
          <a:xfrm>
            <a:off x="1018727" y="2394411"/>
            <a:ext cx="6853266" cy="3703222"/>
          </a:xfrm>
          <a:prstGeom prst="rect">
            <a:avLst/>
          </a:prstGeom>
        </p:spPr>
      </p:pic>
    </p:spTree>
    <p:extLst>
      <p:ext uri="{BB962C8B-B14F-4D97-AF65-F5344CB8AC3E}">
        <p14:creationId xmlns:p14="http://schemas.microsoft.com/office/powerpoint/2010/main" val="994133935"/>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40</TotalTime>
  <Words>1629</Words>
  <Application>Microsoft Macintosh PowerPoint</Application>
  <PresentationFormat>On-screen Show (4:3)</PresentationFormat>
  <Paragraphs>55</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Advantage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note</vt:lpstr>
      <vt:lpstr>PowerPoint Presentation</vt:lpstr>
      <vt:lpstr>Result:</vt:lpstr>
      <vt:lpstr>PowerPoint Presentation</vt:lpstr>
      <vt:lpstr>Result:</vt:lpstr>
      <vt:lpstr>PowerPoint Presentation</vt:lpstr>
      <vt:lpstr>Result:</vt:lpstr>
      <vt:lpstr>PowerPoint Presentation</vt:lpstr>
      <vt:lpstr>Result: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Upload to Google Docs-&gt; Activities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 Turner</dc:creator>
  <cp:lastModifiedBy>Ky Turner</cp:lastModifiedBy>
  <cp:revision>4</cp:revision>
  <dcterms:created xsi:type="dcterms:W3CDTF">2012-04-27T15:23:42Z</dcterms:created>
  <dcterms:modified xsi:type="dcterms:W3CDTF">2012-04-27T16:04:17Z</dcterms:modified>
</cp:coreProperties>
</file>